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384" r:id="rId6"/>
    <p:sldId id="386" r:id="rId7"/>
    <p:sldId id="385" r:id="rId8"/>
    <p:sldId id="387" r:id="rId9"/>
    <p:sldId id="388" r:id="rId10"/>
    <p:sldId id="390" r:id="rId11"/>
    <p:sldId id="391" r:id="rId12"/>
    <p:sldId id="392" r:id="rId13"/>
    <p:sldId id="395" r:id="rId14"/>
    <p:sldId id="393" r:id="rId15"/>
  </p:sldIdLst>
  <p:sldSz cx="12192000" cy="6858000"/>
  <p:notesSz cx="6858000" cy="9144000"/>
  <p:embeddedFontLst>
    <p:embeddedFont>
      <p:font typeface="方正书宋_GBK" panose="02000000000000000000" pitchFamily="2" charset="-122"/>
      <p:regular r:id="rId19"/>
    </p:embeddedFont>
    <p:embeddedFont>
      <p:font typeface="PingFang SC Regular" panose="020B0400000000000000" charset="-122"/>
      <p:regular r:id="rId20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  <p:sp>
        <p:nvSpPr>
          <p:cNvPr id="110" name="Shape 11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/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transition spd="med"/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transition spd="med"/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transition spd="med"/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5" y="1778438"/>
            <a:ext cx="4873575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5" y="2665379"/>
            <a:ext cx="4873575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9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9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transition spd="med"/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1029" name="Rectangle 5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1030" name="Rectangle 6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anose="02000000000000000000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文本框 1"/>
          <p:cNvSpPr txBox="1"/>
          <p:nvPr/>
        </p:nvSpPr>
        <p:spPr>
          <a:xfrm>
            <a:off x="895350" y="3129280"/>
            <a:ext cx="9885680" cy="86042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5000"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algn="ctr"/>
            <a:r>
              <a:rPr lang="zh-CN"/>
              <a:t>企迈大数据前端培训</a:t>
            </a:r>
            <a:endParaRPr lang="zh-CN"/>
          </a:p>
        </p:txBody>
      </p:sp>
      <p:sp>
        <p:nvSpPr>
          <p:cNvPr id="95" name="文本框 3"/>
          <p:cNvSpPr txBox="1"/>
          <p:nvPr/>
        </p:nvSpPr>
        <p:spPr>
          <a:xfrm>
            <a:off x="1254759" y="6315075"/>
            <a:ext cx="2534286" cy="3454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just">
              <a:defRPr sz="14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让生意经营更简单</a:t>
            </a:r>
          </a:p>
        </p:txBody>
      </p:sp>
      <p:pic>
        <p:nvPicPr>
          <p:cNvPr id="96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75" y="4738370"/>
            <a:ext cx="469266" cy="46418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97" name="图片 9" descr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84" y="528955"/>
            <a:ext cx="1012191" cy="2755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98" name="图片 5" descr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4765" y="6053454"/>
            <a:ext cx="261621" cy="26162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99" name="图片 6" descr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8365" y="804545"/>
            <a:ext cx="3191510" cy="803910"/>
          </a:xfrm>
          <a:prstGeom prst="rect">
            <a:avLst/>
          </a:prstGeom>
          <a:ln w="12700">
            <a:miter lim="400000"/>
            <a:headEnd/>
            <a:tailEnd/>
          </a:ln>
          <a:effectLst>
            <a:outerShdw blurRad="63500" rotWithShape="0">
              <a:srgbClr val="404040">
                <a:alpha val="40000"/>
              </a:srgbClr>
            </a:outerShdw>
          </a:effectLst>
        </p:spPr>
      </p:pic>
      <p:pic>
        <p:nvPicPr>
          <p:cNvPr id="100" name="图片 7" descr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1945" y="1981835"/>
            <a:ext cx="4107816" cy="170181"/>
          </a:xfrm>
          <a:prstGeom prst="rect">
            <a:avLst/>
          </a:prstGeom>
          <a:ln w="12700">
            <a:miter lim="400000"/>
            <a:headEnd/>
            <a:tailEnd/>
          </a:ln>
          <a:effectLst>
            <a:outerShdw blurRad="63500" rotWithShape="0">
              <a:srgbClr val="808080">
                <a:alpha val="40000"/>
              </a:srgbClr>
            </a:outerShdw>
          </a:effectLst>
        </p:spPr>
      </p:pic>
      <p:grpSp>
        <p:nvGrpSpPr>
          <p:cNvPr id="104" name="组合 8"/>
          <p:cNvGrpSpPr/>
          <p:nvPr/>
        </p:nvGrpSpPr>
        <p:grpSpPr>
          <a:xfrm>
            <a:off x="10780394" y="582294"/>
            <a:ext cx="943611" cy="146686"/>
            <a:chOff x="0" y="0"/>
            <a:chExt cx="943610" cy="146684"/>
          </a:xfrm>
        </p:grpSpPr>
        <p:sp>
          <p:nvSpPr>
            <p:cNvPr id="101" name="直接连接符 11"/>
            <p:cNvSpPr/>
            <p:nvPr/>
          </p:nvSpPr>
          <p:spPr>
            <a:xfrm>
              <a:off x="0" y="146684"/>
              <a:ext cx="259716" cy="1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/>
          </p:txBody>
        </p:sp>
        <p:sp>
          <p:nvSpPr>
            <p:cNvPr id="102" name="直接连接符 16"/>
            <p:cNvSpPr/>
            <p:nvPr/>
          </p:nvSpPr>
          <p:spPr>
            <a:xfrm>
              <a:off x="305435" y="146684"/>
              <a:ext cx="50166" cy="1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/>
          </p:txBody>
        </p:sp>
        <p:sp>
          <p:nvSpPr>
            <p:cNvPr id="103" name="文本框 17"/>
            <p:cNvSpPr/>
            <p:nvPr/>
          </p:nvSpPr>
          <p:spPr>
            <a:xfrm>
              <a:off x="382270" y="0"/>
              <a:ext cx="561341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defRPr sz="1400">
                  <a:solidFill>
                    <a:srgbClr val="FFFFFF"/>
                  </a:solidFill>
                  <a:latin typeface="PingFang SC Regular" panose="020B0400000000000000" charset="-122"/>
                  <a:ea typeface="PingFang SC Regular" panose="020B0400000000000000" charset="-122"/>
                  <a:cs typeface="PingFang SC Regular" panose="020B0400000000000000" charset="-122"/>
                  <a:sym typeface="PingFang SC Regular" panose="020B0400000000000000" charset="-122"/>
                </a:defRPr>
              </a:lvl1pPr>
            </a:lstStyle>
            <a:p>
              <a:r>
                <a:t>2022</a:t>
              </a:r>
            </a:p>
          </p:txBody>
        </p:sp>
      </p:grpSp>
      <p:sp>
        <p:nvSpPr>
          <p:cNvPr id="105" name="文本框 18"/>
          <p:cNvSpPr txBox="1"/>
          <p:nvPr/>
        </p:nvSpPr>
        <p:spPr>
          <a:xfrm>
            <a:off x="7558405" y="4509770"/>
            <a:ext cx="3221990" cy="46037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>
              <a:defRPr>
                <a:solidFill>
                  <a:srgbClr val="FFFFFF"/>
                </a:solidFill>
                <a:effectLst>
                  <a:outerShdw blurRad="63500" rotWithShape="0">
                    <a:srgbClr val="595959">
                      <a:alpha val="40000"/>
                    </a:srgbClr>
                  </a:outerShdw>
                </a:effectLst>
              </a:defRPr>
            </a:pPr>
            <a:r>
              <a:rPr sz="2400" b="1">
                <a:solidFill>
                  <a:schemeClr val="accent4"/>
                </a:solidFill>
                <a:effectLst/>
                <a:latin typeface="+mn-lt"/>
                <a:ea typeface="+mn-ea"/>
                <a:cs typeface="+mn-cs"/>
                <a:sym typeface="Helvetica"/>
              </a:rPr>
              <a:t>分享人：</a:t>
            </a:r>
            <a:r>
              <a:rPr lang="zh-CN" sz="2400" b="1">
                <a:solidFill>
                  <a:schemeClr val="accent4"/>
                </a:solidFill>
                <a:effectLst/>
                <a:latin typeface="+mn-lt"/>
                <a:ea typeface="+mn-ea"/>
                <a:cs typeface="+mn-cs"/>
                <a:sym typeface="Helvetica"/>
              </a:rPr>
              <a:t>王建华</a:t>
            </a:r>
            <a:r>
              <a:rPr sz="2400" b="1">
                <a:solidFill>
                  <a:schemeClr val="accent4"/>
                </a:solidFill>
                <a:effectLst/>
              </a:rPr>
              <a:t>  </a:t>
            </a:r>
            <a:r>
              <a:rPr sz="2400">
                <a:solidFill>
                  <a:schemeClr val="accent4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</a:t>
            </a:r>
            <a:r>
              <a:rPr sz="2400">
                <a:solidFill>
                  <a:schemeClr val="accent4"/>
                </a:solidFill>
              </a:rPr>
              <a:t> </a:t>
            </a:r>
            <a:endParaRPr sz="2400">
              <a:solidFill>
                <a:schemeClr val="accent4"/>
              </a:solidFill>
            </a:endParaRPr>
          </a:p>
        </p:txBody>
      </p:sp>
    </p:spTree>
    <p:custDataLst>
      <p:tags r:id="rId7"/>
    </p:custData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18460" y="758825"/>
            <a:ext cx="6355080" cy="9220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五、问题收集与解答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1120" y="214947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1.</a:t>
            </a:r>
            <a:r>
              <a:rPr lang="zh-CN" altLang="en-US" sz="2800"/>
              <a:t>浏览器是怎么加载页面的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1341120" y="285178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2.</a:t>
            </a:r>
            <a:r>
              <a:rPr lang="zh-CN" altLang="en-US" sz="2800"/>
              <a:t>实例是什么 和对象的区别</a:t>
            </a:r>
            <a:endParaRPr lang="zh-CN" altLang="en-US" sz="2800"/>
          </a:p>
        </p:txBody>
      </p:sp>
      <p:sp>
        <p:nvSpPr>
          <p:cNvPr id="5" name="文本框 4"/>
          <p:cNvSpPr txBox="1"/>
          <p:nvPr/>
        </p:nvSpPr>
        <p:spPr>
          <a:xfrm>
            <a:off x="1341120" y="355409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3.</a:t>
            </a:r>
            <a:r>
              <a:rPr sz="2800"/>
              <a:t>自己学习新技术只能实现first demo 无法深入</a:t>
            </a:r>
            <a:endParaRPr sz="2800"/>
          </a:p>
        </p:txBody>
      </p:sp>
      <p:sp>
        <p:nvSpPr>
          <p:cNvPr id="6" name="文本框 5"/>
          <p:cNvSpPr txBox="1"/>
          <p:nvPr/>
        </p:nvSpPr>
        <p:spPr>
          <a:xfrm>
            <a:off x="1341120" y="425640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4.</a:t>
            </a:r>
            <a:r>
              <a:rPr lang="zh-CN" altLang="en-US" sz="2800"/>
              <a:t>一些优秀的技术博客</a:t>
            </a:r>
            <a:endParaRPr lang="zh-CN" altLang="en-US" sz="2800"/>
          </a:p>
        </p:txBody>
      </p:sp>
      <p:sp>
        <p:nvSpPr>
          <p:cNvPr id="7" name="文本框 6"/>
          <p:cNvSpPr txBox="1"/>
          <p:nvPr/>
        </p:nvSpPr>
        <p:spPr>
          <a:xfrm>
            <a:off x="1341120" y="495871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5.</a:t>
            </a:r>
            <a:r>
              <a:rPr sz="2800"/>
              <a:t>代码搬运工要从哪几个方面来提升自己的技术</a:t>
            </a:r>
            <a:endParaRPr sz="280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54860" y="2765425"/>
            <a:ext cx="7726680" cy="9220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浏览器是如何加载页面的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浏览器加载页面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85" y="297815"/>
            <a:ext cx="11694795" cy="626237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699510" y="713105"/>
            <a:ext cx="3611880" cy="9220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培训的目的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1120" y="2226945"/>
            <a:ext cx="950976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/>
              <a:t>此次培训为针对性培训 ，目的是为了帮助新人小伙伴对前端有一个体系的认知，从技术上成长为一个可以主导项目搭建以及开发的负责人</a:t>
            </a:r>
            <a:endParaRPr lang="zh-CN" altLang="en-US" sz="280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699510" y="713105"/>
            <a:ext cx="2926080" cy="9220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主要内容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1120" y="222694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1.</a:t>
            </a:r>
            <a:r>
              <a:rPr lang="zh-CN" altLang="en-US" sz="2800"/>
              <a:t>前端的分类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1341120" y="292925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2.</a:t>
            </a:r>
            <a:r>
              <a:rPr lang="zh-CN" altLang="en-US" sz="2800"/>
              <a:t>从零搭建一个后台管理系统</a:t>
            </a:r>
            <a:endParaRPr lang="zh-CN" altLang="en-US" sz="2800"/>
          </a:p>
        </p:txBody>
      </p:sp>
      <p:sp>
        <p:nvSpPr>
          <p:cNvPr id="5" name="文本框 4"/>
          <p:cNvSpPr txBox="1"/>
          <p:nvPr/>
        </p:nvSpPr>
        <p:spPr>
          <a:xfrm>
            <a:off x="1341120" y="363156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3.</a:t>
            </a:r>
            <a:r>
              <a:rPr lang="zh-CN" altLang="en-US" sz="2800"/>
              <a:t>前端一些好用的库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1341120" y="433387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4.</a:t>
            </a:r>
            <a:r>
              <a:rPr lang="zh-CN" altLang="en-US" sz="2800"/>
              <a:t>一些技巧与规范</a:t>
            </a:r>
            <a:endParaRPr lang="zh-CN" altLang="en-US" sz="2800"/>
          </a:p>
        </p:txBody>
      </p:sp>
      <p:sp>
        <p:nvSpPr>
          <p:cNvPr id="7" name="文本框 6"/>
          <p:cNvSpPr txBox="1"/>
          <p:nvPr/>
        </p:nvSpPr>
        <p:spPr>
          <a:xfrm>
            <a:off x="1341120" y="503618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5.</a:t>
            </a:r>
            <a:r>
              <a:rPr lang="zh-CN" altLang="en-US" sz="2800"/>
              <a:t>问题收集与解答</a:t>
            </a:r>
            <a:endParaRPr lang="zh-CN" altLang="en-US" sz="280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604260" y="3039745"/>
            <a:ext cx="4983480" cy="9220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一、前端的分类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前端分类体系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0"/>
            <a:ext cx="8133080" cy="685736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75560" y="2967990"/>
            <a:ext cx="7040880" cy="9220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二、搭建后台管理系统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搭建后台管理系统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685" y="0"/>
            <a:ext cx="5887720" cy="682117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75560" y="793115"/>
            <a:ext cx="7040880" cy="9220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三、前端一些好用的库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1120" y="222694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1.dayjs </a:t>
            </a:r>
            <a:r>
              <a:rPr lang="zh-CN" altLang="en-US" sz="2800"/>
              <a:t>（时间处理）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1341120" y="292925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2.uuid </a:t>
            </a:r>
            <a:r>
              <a:rPr lang="zh-CN" altLang="en-US" sz="2800"/>
              <a:t>（生成随机</a:t>
            </a:r>
            <a:r>
              <a:rPr lang="en-US" altLang="zh-CN" sz="2800"/>
              <a:t>id</a:t>
            </a:r>
            <a:r>
              <a:rPr lang="zh-CN" altLang="en-US" sz="2800"/>
              <a:t>）</a:t>
            </a:r>
            <a:endParaRPr lang="zh-CN" altLang="en-US" sz="2800"/>
          </a:p>
        </p:txBody>
      </p:sp>
      <p:sp>
        <p:nvSpPr>
          <p:cNvPr id="5" name="文本框 4"/>
          <p:cNvSpPr txBox="1"/>
          <p:nvPr/>
        </p:nvSpPr>
        <p:spPr>
          <a:xfrm>
            <a:off x="1341120" y="363156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3.lodash </a:t>
            </a:r>
            <a:r>
              <a:rPr lang="zh-CN" altLang="en-US" sz="2800"/>
              <a:t>（数组对象</a:t>
            </a:r>
            <a:r>
              <a:rPr lang="en-US" altLang="zh-CN" sz="2800"/>
              <a:t>js</a:t>
            </a:r>
            <a:r>
              <a:rPr lang="zh-CN" altLang="en-US" sz="2800"/>
              <a:t>方法库）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1341120" y="433387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4.v</a:t>
            </a:r>
            <a:r>
              <a:rPr lang="zh-CN" altLang="en-US" sz="2800"/>
              <a:t>ue </a:t>
            </a:r>
            <a:r>
              <a:rPr lang="en-US" altLang="zh-CN" sz="2800"/>
              <a:t>v</a:t>
            </a:r>
            <a:r>
              <a:rPr lang="zh-CN" altLang="en-US" sz="2800"/>
              <a:t>irtual </a:t>
            </a:r>
            <a:r>
              <a:rPr lang="en-US" altLang="zh-CN" sz="2800"/>
              <a:t>s</a:t>
            </a:r>
            <a:r>
              <a:rPr lang="zh-CN" altLang="en-US" sz="2800"/>
              <a:t>croll </a:t>
            </a:r>
            <a:r>
              <a:rPr lang="en-US" altLang="zh-CN" sz="2800"/>
              <a:t>l</a:t>
            </a:r>
            <a:r>
              <a:rPr lang="zh-CN" altLang="en-US" sz="2800"/>
              <a:t>ist （</a:t>
            </a:r>
            <a:r>
              <a:rPr lang="en-US" altLang="zh-CN" sz="2800"/>
              <a:t>vue</a:t>
            </a:r>
            <a:r>
              <a:rPr lang="zh-CN" altLang="en-US" sz="2800"/>
              <a:t>虚拟列表）</a:t>
            </a:r>
            <a:endParaRPr lang="zh-CN" altLang="en-US" sz="2800"/>
          </a:p>
        </p:txBody>
      </p:sp>
      <p:sp>
        <p:nvSpPr>
          <p:cNvPr id="7" name="文本框 6"/>
          <p:cNvSpPr txBox="1"/>
          <p:nvPr/>
        </p:nvSpPr>
        <p:spPr>
          <a:xfrm>
            <a:off x="1341120" y="503618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5.quil</a:t>
            </a:r>
            <a:r>
              <a:rPr lang="zh-CN" altLang="en-US" sz="2800"/>
              <a:t>、</a:t>
            </a:r>
            <a:r>
              <a:rPr lang="en-US" altLang="zh-CN" sz="2800"/>
              <a:t>t</a:t>
            </a:r>
            <a:r>
              <a:rPr lang="zh-CN" altLang="en-US" sz="2800"/>
              <a:t>iny</a:t>
            </a:r>
            <a:r>
              <a:rPr lang="en-US" altLang="zh-CN" sz="2800"/>
              <a:t>mce  </a:t>
            </a:r>
            <a:r>
              <a:rPr lang="zh-CN" altLang="en-US" sz="2800"/>
              <a:t>（富文本编辑）</a:t>
            </a:r>
            <a:endParaRPr lang="zh-CN" altLang="en-US" sz="2800"/>
          </a:p>
        </p:txBody>
      </p:sp>
      <p:sp>
        <p:nvSpPr>
          <p:cNvPr id="8" name="文本框 7"/>
          <p:cNvSpPr txBox="1"/>
          <p:nvPr/>
        </p:nvSpPr>
        <p:spPr>
          <a:xfrm>
            <a:off x="1433830" y="5738495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6.xterm </a:t>
            </a:r>
            <a:r>
              <a:rPr lang="zh-CN" altLang="en-US" sz="2800"/>
              <a:t>（命令界面）</a:t>
            </a:r>
            <a:endParaRPr lang="zh-CN" altLang="en-US" sz="280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27020" y="701675"/>
            <a:ext cx="6355080" cy="9220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四、一些技巧与规范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49680" y="1838960"/>
            <a:ext cx="95097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1.</a:t>
            </a:r>
            <a:r>
              <a:rPr lang="zh-CN" altLang="en-US" sz="2800"/>
              <a:t>善用</a:t>
            </a:r>
            <a:r>
              <a:rPr lang="en-US" altLang="zh-CN" sz="2800"/>
              <a:t>map filter reduce some every Object.keys 解构</a:t>
            </a:r>
            <a:endParaRPr lang="en-US" altLang="zh-CN" sz="2800"/>
          </a:p>
          <a:p>
            <a:pPr algn="l"/>
            <a:r>
              <a:rPr lang="en-US" altLang="zh-CN" sz="2800"/>
              <a:t>   扩展运算符 promise  promise.all</a:t>
            </a:r>
            <a:endParaRPr lang="en-US" altLang="zh-CN" sz="2800"/>
          </a:p>
        </p:txBody>
      </p:sp>
      <p:sp>
        <p:nvSpPr>
          <p:cNvPr id="4" name="文本框 3"/>
          <p:cNvSpPr txBox="1"/>
          <p:nvPr/>
        </p:nvSpPr>
        <p:spPr>
          <a:xfrm>
            <a:off x="1249680" y="3007360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2.</a:t>
            </a:r>
            <a:r>
              <a:rPr lang="zh-CN" altLang="en-US" sz="2800"/>
              <a:t>复用程度高的常量值 应定义常量</a:t>
            </a:r>
            <a:endParaRPr lang="zh-CN" altLang="en-US" sz="2800"/>
          </a:p>
        </p:txBody>
      </p:sp>
      <p:sp>
        <p:nvSpPr>
          <p:cNvPr id="5" name="文本框 4"/>
          <p:cNvSpPr txBox="1"/>
          <p:nvPr/>
        </p:nvSpPr>
        <p:spPr>
          <a:xfrm>
            <a:off x="1249680" y="3709670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3.switch case</a:t>
            </a:r>
            <a:r>
              <a:rPr lang="zh-CN" altLang="en-US" sz="2800"/>
              <a:t>多而简单的 可用策略模式</a:t>
            </a:r>
            <a:endParaRPr lang="zh-CN" altLang="en-US" sz="2800"/>
          </a:p>
        </p:txBody>
      </p:sp>
      <p:sp>
        <p:nvSpPr>
          <p:cNvPr id="6" name="文本框 5"/>
          <p:cNvSpPr txBox="1"/>
          <p:nvPr/>
        </p:nvSpPr>
        <p:spPr>
          <a:xfrm>
            <a:off x="1249680" y="4411980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4.</a:t>
            </a:r>
            <a:r>
              <a:rPr lang="zh-CN" altLang="en-US" sz="2800"/>
              <a:t>重复度高的代码应抽出来 成为一个独立的函数</a:t>
            </a:r>
            <a:endParaRPr lang="zh-CN" altLang="en-US" sz="2800"/>
          </a:p>
        </p:txBody>
      </p:sp>
      <p:sp>
        <p:nvSpPr>
          <p:cNvPr id="7" name="文本框 6"/>
          <p:cNvSpPr txBox="1"/>
          <p:nvPr/>
        </p:nvSpPr>
        <p:spPr>
          <a:xfrm>
            <a:off x="1249680" y="5114290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5.</a:t>
            </a:r>
            <a:r>
              <a:rPr lang="zh-CN" altLang="en-US" sz="2800"/>
              <a:t>封装组件以代替</a:t>
            </a:r>
            <a:r>
              <a:rPr lang="en-US" altLang="zh-CN" sz="2800"/>
              <a:t>cv</a:t>
            </a:r>
            <a:endParaRPr lang="en-US" altLang="zh-CN" sz="2800"/>
          </a:p>
        </p:txBody>
      </p:sp>
      <p:sp>
        <p:nvSpPr>
          <p:cNvPr id="9" name="文本框 8"/>
          <p:cNvSpPr txBox="1"/>
          <p:nvPr/>
        </p:nvSpPr>
        <p:spPr>
          <a:xfrm>
            <a:off x="1330960" y="5816600"/>
            <a:ext cx="9509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6.</a:t>
            </a:r>
            <a:r>
              <a:rPr lang="zh-CN" altLang="en-US" sz="2800"/>
              <a:t>善用</a:t>
            </a:r>
            <a:r>
              <a:rPr lang="en-US" altLang="zh-CN" sz="2800"/>
              <a:t>watch</a:t>
            </a:r>
            <a:endParaRPr lang="en-US" altLang="zh-CN" sz="280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C6E5"/>
      </a:accent1>
      <a:accent2>
        <a:srgbClr val="333399"/>
      </a:accent2>
      <a:accent3>
        <a:srgbClr val="FFFFFF"/>
      </a:accent3>
      <a:accent4>
        <a:srgbClr val="000000"/>
      </a:accent4>
      <a:accent5>
        <a:srgbClr val="D0DFEF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DejaVu Sans"/>
        <a:ea typeface="方正书宋_GBK"/>
        <a:cs typeface=""/>
      </a:majorFont>
      <a:minorFont>
        <a:latin typeface="DejaVu Sans"/>
        <a:ea typeface="方正书宋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A7C6E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0DFEF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580</Words>
  <Application>WPS 演示</Application>
  <PresentationFormat/>
  <Paragraphs>71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9" baseType="lpstr">
      <vt:lpstr>Arial</vt:lpstr>
      <vt:lpstr>方正书宋_GBK</vt:lpstr>
      <vt:lpstr>Wingdings</vt:lpstr>
      <vt:lpstr>Calibri</vt:lpstr>
      <vt:lpstr>Helvetica Neue</vt:lpstr>
      <vt:lpstr>DejaVu Sans</vt:lpstr>
      <vt:lpstr>Thonburi</vt:lpstr>
      <vt:lpstr>Helvetica</vt:lpstr>
      <vt:lpstr>PingFang SC Regular</vt:lpstr>
      <vt:lpstr>微软雅黑</vt:lpstr>
      <vt:lpstr>汉仪旗黑</vt:lpstr>
      <vt:lpstr>宋体</vt:lpstr>
      <vt:lpstr>Arial Unicode MS</vt:lpstr>
      <vt:lpstr>汉仪书宋二KW</vt:lpstr>
      <vt:lpstr>DejaVu Sans</vt:lpstr>
      <vt:lpstr>苹方-简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wangjianhua</cp:lastModifiedBy>
  <cp:revision>25</cp:revision>
  <dcterms:created xsi:type="dcterms:W3CDTF">2022-05-23T01:41:06Z</dcterms:created>
  <dcterms:modified xsi:type="dcterms:W3CDTF">2022-05-23T01:41:06Z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2052-3.4.1.5291</vt:lpwstr>
  </property>
</Properties>
</file>